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4" r:id="rId3"/>
    <p:sldId id="266" r:id="rId4"/>
    <p:sldId id="267" r:id="rId5"/>
    <p:sldId id="268" r:id="rId6"/>
    <p:sldId id="265" r:id="rId7"/>
    <p:sldId id="269" r:id="rId8"/>
    <p:sldId id="270" r:id="rId9"/>
    <p:sldId id="281" r:id="rId10"/>
    <p:sldId id="283" r:id="rId11"/>
    <p:sldId id="282" r:id="rId12"/>
    <p:sldId id="274" r:id="rId13"/>
    <p:sldId id="275" r:id="rId14"/>
    <p:sldId id="279" r:id="rId15"/>
    <p:sldId id="278" r:id="rId16"/>
    <p:sldId id="260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6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AFDF9F-CB2F-3B4D-9BBE-9189C22A5831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EDEB07-977F-B542-B2CC-37977185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2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90B8B4-A550-AD47-A929-8B679E6B22EC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67F875-F8E5-8A46-8CAA-2EBD281A1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8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F875-F8E5-8A46-8CAA-2EBD281A15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15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F875-F8E5-8A46-8CAA-2EBD281A15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1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620" y="734125"/>
            <a:ext cx="790818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620" y="1881885"/>
            <a:ext cx="790818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 descr="PureView_Leaf.ai"/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14" y="-246230"/>
            <a:ext cx="4917586" cy="73763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42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38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71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eviewhealthcenter.org/" TargetMode="External"/><Relationship Id="rId2" Type="http://schemas.openxmlformats.org/officeDocument/2006/relationships/hyperlink" Target="mailto:jsteeley@lccountymt.gov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/>
            </a:gs>
            <a:gs pos="0">
              <a:schemeClr val="accent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159000" y="5324292"/>
            <a:ext cx="4826000" cy="96079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Organizational Overview</a:t>
            </a:r>
          </a:p>
        </p:txBody>
      </p:sp>
      <p:pic>
        <p:nvPicPr>
          <p:cNvPr id="5" name="Picture 4" descr="PVLogo_Reversed_FINA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6" y="2027770"/>
            <a:ext cx="8410510" cy="27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620" y="441162"/>
            <a:ext cx="7908180" cy="819467"/>
          </a:xfrm>
        </p:spPr>
        <p:txBody>
          <a:bodyPr/>
          <a:lstStyle/>
          <a:p>
            <a:r>
              <a:rPr lang="en-US" sz="3200" dirty="0" smtClean="0"/>
              <a:t>Overview of </a:t>
            </a:r>
            <a:r>
              <a:rPr lang="en-US" sz="3200" dirty="0" err="1" smtClean="0"/>
              <a:t>PureView</a:t>
            </a:r>
            <a:r>
              <a:rPr lang="en-US" sz="3200" dirty="0" smtClean="0"/>
              <a:t> Health Center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620" y="1260629"/>
            <a:ext cx="7908180" cy="4854256"/>
          </a:xfrm>
        </p:spPr>
        <p:txBody>
          <a:bodyPr/>
          <a:lstStyle/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Medication Assisted Treatment (MAT) for Opioid Use Disorders</a:t>
            </a:r>
          </a:p>
          <a:p>
            <a:pPr marL="914400" lvl="2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620" y="441162"/>
            <a:ext cx="7908180" cy="819467"/>
          </a:xfrm>
        </p:spPr>
        <p:txBody>
          <a:bodyPr/>
          <a:lstStyle/>
          <a:p>
            <a:r>
              <a:rPr lang="en-US" sz="3200" dirty="0" smtClean="0"/>
              <a:t>Overview of </a:t>
            </a:r>
            <a:r>
              <a:rPr lang="en-US" sz="3200" dirty="0" err="1" smtClean="0"/>
              <a:t>PureView</a:t>
            </a:r>
            <a:r>
              <a:rPr lang="en-US" sz="3200" dirty="0" smtClean="0"/>
              <a:t> Health Center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620" y="1260629"/>
            <a:ext cx="7908180" cy="4854256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Comprehensive healthcare: 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Patient Portal: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Via computer or smartphone you can:</a:t>
            </a:r>
          </a:p>
          <a:p>
            <a:pPr lvl="3"/>
            <a:r>
              <a:rPr lang="en-US" sz="1600" dirty="0" smtClean="0">
                <a:solidFill>
                  <a:schemeClr val="accent1"/>
                </a:solidFill>
              </a:rPr>
              <a:t>Access your patient records </a:t>
            </a:r>
          </a:p>
          <a:p>
            <a:pPr lvl="3"/>
            <a:r>
              <a:rPr lang="en-US" sz="1600" dirty="0" smtClean="0">
                <a:solidFill>
                  <a:schemeClr val="accent1"/>
                </a:solidFill>
              </a:rPr>
              <a:t>View lab results</a:t>
            </a:r>
          </a:p>
          <a:p>
            <a:pPr lvl="3"/>
            <a:r>
              <a:rPr lang="en-US" sz="1600" dirty="0" smtClean="0">
                <a:solidFill>
                  <a:schemeClr val="accent1"/>
                </a:solidFill>
              </a:rPr>
              <a:t>Request refills</a:t>
            </a:r>
          </a:p>
          <a:p>
            <a:pPr lvl="3"/>
            <a:r>
              <a:rPr lang="en-US" sz="1600" dirty="0" smtClean="0">
                <a:solidFill>
                  <a:schemeClr val="accent1"/>
                </a:solidFill>
              </a:rPr>
              <a:t>Ask your provider a question</a:t>
            </a:r>
          </a:p>
          <a:p>
            <a:pPr marL="914400" lvl="2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620" y="441162"/>
            <a:ext cx="7908180" cy="819467"/>
          </a:xfrm>
        </p:spPr>
        <p:txBody>
          <a:bodyPr/>
          <a:lstStyle/>
          <a:p>
            <a:r>
              <a:rPr lang="en-US" sz="3200" dirty="0" smtClean="0"/>
              <a:t>Benefits to Patients of </a:t>
            </a:r>
            <a:r>
              <a:rPr lang="en-US" sz="3200" dirty="0" err="1" smtClean="0"/>
              <a:t>PureView</a:t>
            </a:r>
            <a:r>
              <a:rPr lang="en-US" sz="3200" dirty="0" smtClean="0"/>
              <a:t> Health Center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99" y="1535837"/>
            <a:ext cx="7908180" cy="4854256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Same Day appointments with preferred provider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Walk-in morning appointments for established patients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Sliding Fee Scale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Bill all insurances (including Medicaid, Medicare and Tricare)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Competitive prices with great quality care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Integrated care – medical, dental and mental health in one building</a:t>
            </a: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lvl="1"/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620" y="441162"/>
            <a:ext cx="7908180" cy="819467"/>
          </a:xfrm>
        </p:spPr>
        <p:txBody>
          <a:bodyPr/>
          <a:lstStyle/>
          <a:p>
            <a:r>
              <a:rPr lang="en-US" sz="3200" dirty="0" smtClean="0"/>
              <a:t>Benefits to Patients of </a:t>
            </a:r>
            <a:r>
              <a:rPr lang="en-US" sz="3200" dirty="0" err="1" smtClean="0"/>
              <a:t>PureView</a:t>
            </a:r>
            <a:r>
              <a:rPr lang="en-US" sz="3200" dirty="0" smtClean="0"/>
              <a:t> Health Center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99" y="1535837"/>
            <a:ext cx="7908180" cy="4854256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Patient Centered Medical Home Level 3</a:t>
            </a:r>
          </a:p>
          <a:p>
            <a:pPr lvl="1"/>
            <a:r>
              <a:rPr lang="en-US" sz="2400" dirty="0" smtClean="0"/>
              <a:t>Highest level of recognition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Requires us to meet/exceed several standards in healthcare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Coordinating overall care and referring to specialists when needed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Providing same day appointments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Setting goals and treatment plans at every appointment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Proactive preventive care (letting patients know when they’re due for screenings, immunizations and tests)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lvl="1"/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620" y="441162"/>
            <a:ext cx="7908180" cy="819467"/>
          </a:xfrm>
        </p:spPr>
        <p:txBody>
          <a:bodyPr/>
          <a:lstStyle/>
          <a:p>
            <a:r>
              <a:rPr lang="en-US" sz="3200" dirty="0" smtClean="0"/>
              <a:t>Important Information about </a:t>
            </a:r>
            <a:r>
              <a:rPr lang="en-US" sz="3200" dirty="0" err="1" smtClean="0"/>
              <a:t>PureView</a:t>
            </a:r>
            <a:r>
              <a:rPr lang="en-US" sz="3200" dirty="0" smtClean="0"/>
              <a:t> Health Center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99" y="1535837"/>
            <a:ext cx="7908180" cy="4854256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1"/>
                </a:solidFill>
              </a:rPr>
              <a:t>Anyone who is eligible for the sliding fee scale may apply to be on the SFS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Walk-In visits are for </a:t>
            </a:r>
            <a:r>
              <a:rPr lang="en-US" sz="2000" dirty="0" smtClean="0">
                <a:solidFill>
                  <a:schemeClr val="accent1"/>
                </a:solidFill>
              </a:rPr>
              <a:t>anyone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Behavioral Health is an integrated service with primary care, so a referral from a primary care provider is needed. </a:t>
            </a:r>
            <a:endParaRPr lang="en-US" sz="2000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lvl="1"/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620" y="441162"/>
            <a:ext cx="7908180" cy="819467"/>
          </a:xfrm>
        </p:spPr>
        <p:txBody>
          <a:bodyPr/>
          <a:lstStyle/>
          <a:p>
            <a:r>
              <a:rPr lang="en-US" sz="3200" dirty="0" smtClean="0"/>
              <a:t>Contact Information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99" y="1535837"/>
            <a:ext cx="7908180" cy="485425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Jill-Marie </a:t>
            </a:r>
            <a:r>
              <a:rPr lang="en-US" sz="2400" dirty="0" err="1" smtClean="0">
                <a:solidFill>
                  <a:schemeClr val="accent1"/>
                </a:solidFill>
              </a:rPr>
              <a:t>Steeley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Executive Director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(406) 457-8956 Direct Line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  <a:hlinkClick r:id="rId2"/>
              </a:rPr>
              <a:t>jsteeley@lccountymt.gov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accent1"/>
                </a:solidFill>
              </a:rPr>
              <a:t>PureView</a:t>
            </a:r>
            <a:r>
              <a:rPr lang="en-US" dirty="0" smtClean="0">
                <a:solidFill>
                  <a:schemeClr val="accent1"/>
                </a:solidFill>
              </a:rPr>
              <a:t> Health Center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(406) 457-0000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  <a:hlinkClick r:id="rId3"/>
              </a:rPr>
              <a:t>www.pureviewhealthcenter.org</a:t>
            </a: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lvl="1"/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/>
            </a:gs>
            <a:gs pos="0">
              <a:schemeClr val="accent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VLogo_Reversed_FINAL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79" y="5404503"/>
            <a:ext cx="3783260" cy="125490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981161" y="5457975"/>
            <a:ext cx="3074734" cy="337236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FFFFFF"/>
                </a:solidFill>
              </a:rPr>
              <a:t>Presentation Property of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981161" y="6375645"/>
            <a:ext cx="3074734" cy="3372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/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© 2015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PureView</a:t>
            </a:r>
            <a:r>
              <a:rPr lang="en-US" dirty="0" smtClean="0"/>
              <a:t> Health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“To provide comprehensive quality healthcare with comfort.”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Clinic_Shares\PVHC\Pictures\CHC banner photos\health-ce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0" y="79899"/>
            <a:ext cx="8520907" cy="349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Clinic_Shares\PVHC\Pictures\CHC banner photos\DSCN13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9" y="3471167"/>
            <a:ext cx="8520907" cy="320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1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JSTEELEY\Desktop\Building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2726"/>
            <a:ext cx="9144000" cy="323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6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620" y="441162"/>
            <a:ext cx="7908180" cy="819467"/>
          </a:xfrm>
        </p:spPr>
        <p:txBody>
          <a:bodyPr/>
          <a:lstStyle/>
          <a:p>
            <a:r>
              <a:rPr lang="en-US" sz="3200" dirty="0" smtClean="0"/>
              <a:t>Overview of </a:t>
            </a:r>
            <a:r>
              <a:rPr lang="en-US" sz="3200" dirty="0" err="1" smtClean="0"/>
              <a:t>PureView</a:t>
            </a:r>
            <a:r>
              <a:rPr lang="en-US" sz="3200" dirty="0" smtClean="0"/>
              <a:t> Health Center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620" y="994299"/>
            <a:ext cx="7908180" cy="4854256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Four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sites:</a:t>
            </a:r>
          </a:p>
          <a:p>
            <a:pPr lvl="1"/>
            <a:r>
              <a:rPr lang="en-US" dirty="0" smtClean="0"/>
              <a:t>Helena Main Site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God’s Love: Healthcare for the </a:t>
            </a:r>
            <a:r>
              <a:rPr lang="en-US" dirty="0" smtClean="0">
                <a:solidFill>
                  <a:schemeClr val="accent1"/>
                </a:solidFill>
              </a:rPr>
              <a:t>Homeless</a:t>
            </a:r>
          </a:p>
          <a:p>
            <a:pPr lvl="1"/>
            <a:r>
              <a:rPr lang="en-US" dirty="0" smtClean="0"/>
              <a:t>East Helena Clinic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Lincoln, MT: Parker Medical Center</a:t>
            </a:r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0" y="3851030"/>
            <a:ext cx="3768600" cy="255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620" y="441162"/>
            <a:ext cx="7908180" cy="819467"/>
          </a:xfrm>
        </p:spPr>
        <p:txBody>
          <a:bodyPr/>
          <a:lstStyle/>
          <a:p>
            <a:r>
              <a:rPr lang="en-US" sz="3200" dirty="0" smtClean="0"/>
              <a:t>Overview of </a:t>
            </a:r>
            <a:r>
              <a:rPr lang="en-US" sz="3200" dirty="0" err="1" smtClean="0"/>
              <a:t>PureView</a:t>
            </a:r>
            <a:r>
              <a:rPr lang="en-US" sz="3200" dirty="0" smtClean="0"/>
              <a:t> Health Center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620" y="1260629"/>
            <a:ext cx="7908180" cy="4854256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Comprehensive healthcare: 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Medical</a:t>
            </a:r>
          </a:p>
          <a:p>
            <a:pPr lvl="2"/>
            <a:r>
              <a:rPr lang="en-US" sz="2000" dirty="0">
                <a:solidFill>
                  <a:schemeClr val="accent1"/>
                </a:solidFill>
              </a:rPr>
              <a:t>9</a:t>
            </a:r>
            <a:r>
              <a:rPr lang="en-US" sz="2000" dirty="0" smtClean="0">
                <a:solidFill>
                  <a:schemeClr val="accent1"/>
                </a:solidFill>
              </a:rPr>
              <a:t> Primary Care Providers: 4 Physicians, 1 Physician Assistant, 4 Family Nurse Practitioners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Family medicine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On-site lab services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All ages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Acute and chronic disease diagnosis and management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Diabetes education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Prevention and wellness education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Case management and resource coordination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Referrals to specialists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Assistance in enrolling in Affordable Care Act and Medicaid Expansion</a:t>
            </a:r>
          </a:p>
          <a:p>
            <a:pPr marL="914400" lvl="2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620" y="441162"/>
            <a:ext cx="7908180" cy="819467"/>
          </a:xfrm>
        </p:spPr>
        <p:txBody>
          <a:bodyPr/>
          <a:lstStyle/>
          <a:p>
            <a:r>
              <a:rPr lang="en-US" sz="3200" dirty="0" smtClean="0"/>
              <a:t>Overview of </a:t>
            </a:r>
            <a:r>
              <a:rPr lang="en-US" sz="3200" dirty="0" err="1" smtClean="0"/>
              <a:t>PureView</a:t>
            </a:r>
            <a:r>
              <a:rPr lang="en-US" sz="3200" dirty="0" smtClean="0"/>
              <a:t> Health Center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620" y="1260629"/>
            <a:ext cx="7908180" cy="5175682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Comprehensive healthcare: 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Dental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3 </a:t>
            </a:r>
            <a:r>
              <a:rPr lang="en-US" sz="2000" dirty="0" smtClean="0">
                <a:solidFill>
                  <a:schemeClr val="accent1"/>
                </a:solidFill>
              </a:rPr>
              <a:t>Dentists, 2 Hygienists, 3 Dental Assistants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Exams, X-rays, Hygiene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All ages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Emergency and routine care</a:t>
            </a:r>
          </a:p>
          <a:p>
            <a:pPr lvl="3"/>
            <a:r>
              <a:rPr lang="en-US" sz="1600" dirty="0" smtClean="0">
                <a:solidFill>
                  <a:schemeClr val="accent1"/>
                </a:solidFill>
              </a:rPr>
              <a:t>Fillings, extractions, selective root canals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Denture repair, adjustment and reline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Biopsies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Referrals to specialists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Orthopedic and Cardiac dental clearance</a:t>
            </a:r>
          </a:p>
          <a:p>
            <a:pPr marL="914400" lvl="2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620" y="441162"/>
            <a:ext cx="7908180" cy="819467"/>
          </a:xfrm>
        </p:spPr>
        <p:txBody>
          <a:bodyPr/>
          <a:lstStyle/>
          <a:p>
            <a:r>
              <a:rPr lang="en-US" sz="3200" dirty="0" smtClean="0"/>
              <a:t>Overview of </a:t>
            </a:r>
            <a:r>
              <a:rPr lang="en-US" sz="3200" dirty="0" err="1" smtClean="0"/>
              <a:t>PureView</a:t>
            </a:r>
            <a:r>
              <a:rPr lang="en-US" sz="3200" dirty="0" smtClean="0"/>
              <a:t> Health Center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620" y="1260629"/>
            <a:ext cx="7908180" cy="4854256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Comprehensive healthcare: 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Behavioral Health (Mental Health)*</a:t>
            </a:r>
          </a:p>
          <a:p>
            <a:pPr lvl="2"/>
            <a:r>
              <a:rPr lang="en-US" sz="2000" dirty="0">
                <a:solidFill>
                  <a:schemeClr val="accent1"/>
                </a:solidFill>
              </a:rPr>
              <a:t>2</a:t>
            </a:r>
            <a:r>
              <a:rPr lang="en-US" sz="2000" dirty="0" smtClean="0">
                <a:solidFill>
                  <a:schemeClr val="accent1"/>
                </a:solidFill>
              </a:rPr>
              <a:t> Psychiatric Nurse Practitioners, 1 Licensed Clinical Social Worker, .5 Pediatric LCSW, 1 Licensed Addiction Counselor, 1 Case Manager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Mental health services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Counseling and behavioral medicine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Individual psycho therapy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Addiction counseling and treatment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Case management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Resource coordination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Patient education</a:t>
            </a:r>
          </a:p>
          <a:p>
            <a:pPr marL="457200" lvl="1" indent="0">
              <a:buNone/>
            </a:pPr>
            <a:r>
              <a:rPr lang="en-US" dirty="0" smtClean="0"/>
              <a:t>*</a:t>
            </a:r>
            <a:r>
              <a:rPr lang="en-US" sz="1800" dirty="0" smtClean="0"/>
              <a:t>We accept outside referrals to our behavioral health services, but they must have a primary care provider</a:t>
            </a:r>
            <a:endParaRPr lang="en-US" dirty="0" smtClean="0">
              <a:solidFill>
                <a:schemeClr val="accent1"/>
              </a:solidFill>
            </a:endParaRPr>
          </a:p>
          <a:p>
            <a:pPr marL="914400" lvl="2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0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620" y="441162"/>
            <a:ext cx="7908180" cy="819467"/>
          </a:xfrm>
        </p:spPr>
        <p:txBody>
          <a:bodyPr/>
          <a:lstStyle/>
          <a:p>
            <a:r>
              <a:rPr lang="en-US" sz="3200" dirty="0" smtClean="0"/>
              <a:t>Overview of </a:t>
            </a:r>
            <a:r>
              <a:rPr lang="en-US" sz="3200" dirty="0" err="1" smtClean="0"/>
              <a:t>PureView</a:t>
            </a:r>
            <a:r>
              <a:rPr lang="en-US" sz="3200" dirty="0" smtClean="0"/>
              <a:t> Health Center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620" y="1260629"/>
            <a:ext cx="7908180" cy="4854256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/>
                </a:solidFill>
              </a:rPr>
              <a:t>Comprehensive healthcare: 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Pharmacy 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Pharmaceuticals at a very discounted rate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Fully </a:t>
            </a:r>
            <a:r>
              <a:rPr lang="en-US" sz="2000" dirty="0" smtClean="0">
                <a:solidFill>
                  <a:schemeClr val="accent1"/>
                </a:solidFill>
              </a:rPr>
              <a:t>stocked pharmacy</a:t>
            </a:r>
          </a:p>
          <a:p>
            <a:pPr lvl="2"/>
            <a:r>
              <a:rPr lang="en-US" sz="2000" dirty="0" smtClean="0">
                <a:solidFill>
                  <a:schemeClr val="accent1"/>
                </a:solidFill>
              </a:rPr>
              <a:t>Option to have refills delivered or mailed to your home</a:t>
            </a:r>
          </a:p>
          <a:p>
            <a:pPr marL="914400" lvl="2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ureView Health Center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E9A3F"/>
      </a:accent1>
      <a:accent2>
        <a:srgbClr val="94C949"/>
      </a:accent2>
      <a:accent3>
        <a:srgbClr val="94C949"/>
      </a:accent3>
      <a:accent4>
        <a:srgbClr val="C3D941"/>
      </a:accent4>
      <a:accent5>
        <a:srgbClr val="94C949"/>
      </a:accent5>
      <a:accent6>
        <a:srgbClr val="C3D941"/>
      </a:accent6>
      <a:hlink>
        <a:srgbClr val="94C949"/>
      </a:hlink>
      <a:folHlink>
        <a:srgbClr val="6E9A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500</Words>
  <Application>Microsoft Office PowerPoint</Application>
  <PresentationFormat>On-screen Show (4:3)</PresentationFormat>
  <Paragraphs>103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PureView Health Center</vt:lpstr>
      <vt:lpstr>PowerPoint Presentation</vt:lpstr>
      <vt:lpstr>PowerPoint Presentation</vt:lpstr>
      <vt:lpstr>Overview of PureView Health Center</vt:lpstr>
      <vt:lpstr>Overview of PureView Health Center</vt:lpstr>
      <vt:lpstr>Overview of PureView Health Center</vt:lpstr>
      <vt:lpstr>Overview of PureView Health Center</vt:lpstr>
      <vt:lpstr>Overview of PureView Health Center</vt:lpstr>
      <vt:lpstr>Overview of PureView Health Center</vt:lpstr>
      <vt:lpstr>Overview of PureView Health Center</vt:lpstr>
      <vt:lpstr>Benefits to Patients of PureView Health Center</vt:lpstr>
      <vt:lpstr>Benefits to Patients of PureView Health Center</vt:lpstr>
      <vt:lpstr>Important Information about PureView Health Center</vt:lpstr>
      <vt:lpstr>Contact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Hebert</dc:creator>
  <cp:lastModifiedBy>Jill-Marie Steeley</cp:lastModifiedBy>
  <cp:revision>46</cp:revision>
  <cp:lastPrinted>2018-08-06T20:33:13Z</cp:lastPrinted>
  <dcterms:created xsi:type="dcterms:W3CDTF">2015-01-22T18:53:07Z</dcterms:created>
  <dcterms:modified xsi:type="dcterms:W3CDTF">2019-05-21T15:24:18Z</dcterms:modified>
</cp:coreProperties>
</file>